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26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7" r:id="rId15"/>
    <p:sldId id="268" r:id="rId16"/>
    <p:sldId id="271" r:id="rId17"/>
    <p:sldId id="279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67F17C-A6A1-462D-9BB4-E4EF153F40C6}">
          <p14:sldIdLst>
            <p14:sldId id="256"/>
            <p14:sldId id="257"/>
            <p14:sldId id="260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9"/>
            <p14:sldId id="270"/>
            <p14:sldId id="267"/>
            <p14:sldId id="268"/>
            <p14:sldId id="271"/>
            <p14:sldId id="279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38C0F-BB8E-4A0A-A545-5AE3EDDF25C8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39CA5-A627-4D6D-BB57-732409F8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39CA5-A627-4D6D-BB57-732409F870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9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39CA5-A627-4D6D-BB57-732409F870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8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39CA5-A627-4D6D-BB57-732409F870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3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39CA5-A627-4D6D-BB57-732409F870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3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44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33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43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60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88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53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1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7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4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1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3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5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8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6502D15-BF45-49F1-ACCD-EDDD35622333}" type="datetimeFigureOut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AAD941B-9275-4596-93CD-85B9E47B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5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oCvijetinovic/graph-mining-mutag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5E2E-D831-2D55-649C-705E749F0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Istraživanje podataka nad grafovima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EF23F-207C-D040-AFB8-46F03D0FD9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/>
              <a:t>Marko Cvijetinović 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9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0160-9484-692A-61CD-F62F60C3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Pronalaženje čestih podgrafova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F5FD-01C4-762F-4CA3-84B953B1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Da li definisati veličinu grafa preko broja čvorova ili ivica -&gt; dva pristupa generisanja čestih podgrafova</a:t>
            </a:r>
            <a:endParaRPr lang="en-US" dirty="0"/>
          </a:p>
          <a:p>
            <a:r>
              <a:rPr lang="en-US" dirty="0" err="1"/>
              <a:t>Simetrije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neprijatelj</a:t>
            </a:r>
            <a:r>
              <a:rPr lang="en-US" dirty="0"/>
              <a:t> </a:t>
            </a:r>
            <a:r>
              <a:rPr lang="en-US" dirty="0" err="1"/>
              <a:t>apriori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sr-Latn-R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3B019-4060-4B57-5B38-8CA217E2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46" y="3772667"/>
            <a:ext cx="4534133" cy="2654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77887-1AC7-7340-FB56-15717837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035" y="3817119"/>
            <a:ext cx="4635738" cy="2609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338596-64F5-7E94-DE7C-4F38D08DBB82}"/>
              </a:ext>
            </a:extLst>
          </p:cNvPr>
          <p:cNvSpPr txBox="1"/>
          <p:nvPr/>
        </p:nvSpPr>
        <p:spPr>
          <a:xfrm>
            <a:off x="2147508" y="6309943"/>
            <a:ext cx="257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Na osnovu čvorova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2EBE3-C7B6-8D04-403F-AAF918628812}"/>
              </a:ext>
            </a:extLst>
          </p:cNvPr>
          <p:cNvSpPr txBox="1"/>
          <p:nvPr/>
        </p:nvSpPr>
        <p:spPr>
          <a:xfrm>
            <a:off x="7686451" y="6309943"/>
            <a:ext cx="257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Na osnovu ivica</a:t>
            </a:r>
            <a:endParaRPr lang="en-US" dirty="0"/>
          </a:p>
        </p:txBody>
      </p:sp>
      <p:sp>
        <p:nvSpPr>
          <p:cNvPr id="12" name="AutoShape 6" descr="3d Molecular Structure In Vibrant Purple Showcasing Interconnected Atoms  And Bonds Representing A Chemical Compound Or Element, 3d Molecule,  Chemical Structure, Molecular Model PNG Transparent Image and Clipart for  Free Download">
            <a:extLst>
              <a:ext uri="{FF2B5EF4-FFF2-40B4-BE49-F238E27FC236}">
                <a16:creationId xmlns:a16="http://schemas.microsoft.com/office/drawing/2014/main" id="{B84B2DEF-891C-6842-0DB1-A2B609D17E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Toluene - Wikipedia">
            <a:extLst>
              <a:ext uri="{FF2B5EF4-FFF2-40B4-BE49-F238E27FC236}">
                <a16:creationId xmlns:a16="http://schemas.microsoft.com/office/drawing/2014/main" id="{26B3F39F-A3ED-6B27-9318-9209FE2F2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408" y="2627066"/>
            <a:ext cx="777393" cy="141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AA86808-4B6A-3FFE-BDC4-D3FD3CF7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415" y="2336923"/>
            <a:ext cx="1580191" cy="105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048D-FE92-99E5-0911-5D4705B5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Rezultati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8F85-37D1-CD86-66AD-6440CA50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2840849" cy="3416300"/>
          </a:xfrm>
        </p:spPr>
        <p:txBody>
          <a:bodyPr/>
          <a:lstStyle/>
          <a:p>
            <a:r>
              <a:rPr lang="sr-Latn-RS" dirty="0"/>
              <a:t>Korišćen dataset: MUTAG – cilj je predikcija mutagenosti nitroaromatičnih jedinjenja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CF817-2AD4-9324-0790-98608128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328" y="2435864"/>
            <a:ext cx="7896672" cy="4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0A18-3C94-6431-33C9-90FCF62D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Rezultati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21FCB-F8F4-4B3D-BA62-1BB92242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2975188" cy="3416300"/>
          </a:xfrm>
        </p:spPr>
        <p:txBody>
          <a:bodyPr/>
          <a:lstStyle/>
          <a:p>
            <a:r>
              <a:rPr lang="en-US" dirty="0" err="1"/>
              <a:t>Ulmanov</a:t>
            </a:r>
            <a:r>
              <a:rPr lang="en-US" dirty="0"/>
              <a:t> </a:t>
            </a:r>
            <a:r>
              <a:rPr lang="en-US" dirty="0" err="1"/>
              <a:t>algoritam</a:t>
            </a:r>
            <a:r>
              <a:rPr lang="en-US" dirty="0"/>
              <a:t> za podgraf </a:t>
            </a:r>
            <a:r>
              <a:rPr lang="en-US" dirty="0" err="1"/>
              <a:t>izomorfizam</a:t>
            </a:r>
            <a:endParaRPr lang="sr-Latn-RS" dirty="0"/>
          </a:p>
          <a:p>
            <a:r>
              <a:rPr lang="sr-Latn-RS" dirty="0"/>
              <a:t>Traženo je svako poklapanje sa </a:t>
            </a:r>
            <a:r>
              <a:rPr lang="sr-Latn-RS" dirty="0" err="1"/>
              <a:t>naftalenom</a:t>
            </a:r>
            <a:r>
              <a:rPr lang="sr-Latn-RS" dirty="0"/>
              <a:t> (dupli šestougao)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36165-09F3-C862-345E-41310B76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71" y="2399533"/>
            <a:ext cx="7967330" cy="4458467"/>
          </a:xfrm>
          <a:prstGeom prst="rect">
            <a:avLst/>
          </a:prstGeom>
        </p:spPr>
      </p:pic>
      <p:pic>
        <p:nvPicPr>
          <p:cNvPr id="1026" name="Picture 2" descr="organic chemistry - Why does fusing benzene rings not produce polycyclic  alkynes? - Chemistry Stack Exchange">
            <a:extLst>
              <a:ext uri="{FF2B5EF4-FFF2-40B4-BE49-F238E27FC236}">
                <a16:creationId xmlns:a16="http://schemas.microsoft.com/office/drawing/2014/main" id="{5924A65D-73AE-2E0E-B520-B15FEDBF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72" y="4584275"/>
            <a:ext cx="1443618" cy="8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463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4C2B-1AE7-216B-2D60-0A96F0A8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Rezultati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9076C-0556-39BD-4321-8BC0DB4B4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3251349" cy="3913901"/>
          </a:xfrm>
        </p:spPr>
        <p:txBody>
          <a:bodyPr>
            <a:normAutofit/>
          </a:bodyPr>
          <a:lstStyle/>
          <a:p>
            <a:r>
              <a:rPr lang="en-US" dirty="0"/>
              <a:t>Klasterovanje preko topolo</a:t>
            </a:r>
            <a:r>
              <a:rPr lang="sr-Latn-RS" dirty="0"/>
              <a:t>ških deskriptora</a:t>
            </a:r>
          </a:p>
          <a:p>
            <a:r>
              <a:rPr lang="sr-Latn-RS" dirty="0"/>
              <a:t>Korišćen algoritam (OPTICS) nije imao nikakvu informaciju o labelama elemenata!</a:t>
            </a:r>
          </a:p>
          <a:p>
            <a:r>
              <a:rPr lang="sr-Latn-RS" dirty="0"/>
              <a:t>Klasifikacija:</a:t>
            </a:r>
          </a:p>
          <a:p>
            <a:pPr lvl="1"/>
            <a:r>
              <a:rPr lang="sr-Latn-RS" dirty="0"/>
              <a:t>SVM: 87%</a:t>
            </a:r>
          </a:p>
          <a:p>
            <a:pPr lvl="1"/>
            <a:r>
              <a:rPr lang="en-US" dirty="0"/>
              <a:t>GaussianNB</a:t>
            </a:r>
            <a:r>
              <a:rPr lang="sr-Latn-RS" dirty="0"/>
              <a:t>: 88%</a:t>
            </a:r>
          </a:p>
          <a:p>
            <a:pPr lvl="1"/>
            <a:r>
              <a:rPr lang="sr-Latn-RS" dirty="0"/>
              <a:t>Logistička regresija: 85%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B00B4-2761-6522-3365-8F27C418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63" y="2342401"/>
            <a:ext cx="8053138" cy="4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7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69E9-BA2D-2C6E-A8B0-4E7A9839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Problemi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E3A7-4996-F106-6042-8DAB99E7D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098560" cy="3416300"/>
          </a:xfrm>
        </p:spPr>
        <p:txBody>
          <a:bodyPr/>
          <a:lstStyle/>
          <a:p>
            <a:r>
              <a:rPr lang="sr-Latn-RS" dirty="0"/>
              <a:t>Skalabilnost</a:t>
            </a:r>
          </a:p>
          <a:p>
            <a:r>
              <a:rPr lang="sr-Latn-RS" dirty="0"/>
              <a:t>NP teška izračunavanja</a:t>
            </a:r>
          </a:p>
          <a:p>
            <a:r>
              <a:rPr lang="sr-Latn-RS" dirty="0"/>
              <a:t>Sami tražimo značajne osobine</a:t>
            </a:r>
          </a:p>
          <a:p>
            <a:r>
              <a:rPr lang="pl-PL" dirty="0"/>
              <a:t>Što je graf veći i heterogeniji, potrebna je bogatija reprezentacija</a:t>
            </a:r>
            <a:endParaRPr lang="en-US" dirty="0"/>
          </a:p>
          <a:p>
            <a:r>
              <a:rPr lang="en-US" dirty="0"/>
              <a:t>Re</a:t>
            </a:r>
            <a:r>
              <a:rPr lang="sr-Latn-RS" dirty="0"/>
              <a:t>šenje: Grafovske neuronske mreže</a:t>
            </a:r>
            <a:endParaRPr lang="en-US" dirty="0"/>
          </a:p>
        </p:txBody>
      </p:sp>
      <p:pic>
        <p:nvPicPr>
          <p:cNvPr id="1026" name="Picture 2" descr="Analyze Massive Data Graphs On Your PC With This Device">
            <a:extLst>
              <a:ext uri="{FF2B5EF4-FFF2-40B4-BE49-F238E27FC236}">
                <a16:creationId xmlns:a16="http://schemas.microsoft.com/office/drawing/2014/main" id="{FC31F70E-C198-A4B1-E2B8-4C5CE2849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15" y="2362710"/>
            <a:ext cx="5686177" cy="43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5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DA38-9A5E-E4FE-D2F2-793E54A3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Grafovske neuronske mreže (</a:t>
            </a:r>
            <a:r>
              <a:rPr lang="sr-Latn-RS" dirty="0" err="1"/>
              <a:t>GNNs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CB13B9-CC9E-7E9D-2F67-44DFF2FC0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r-Latn-RS" dirty="0"/>
              <a:t>Marko Cvijetinović 7/2022</a:t>
            </a:r>
            <a:endParaRPr lang="en-US" dirty="0"/>
          </a:p>
        </p:txBody>
      </p:sp>
      <p:pic>
        <p:nvPicPr>
          <p:cNvPr id="2052" name="Picture 4" descr="Various applications of GNNs on molecular sciences. 1 | Download Scientific  Diagram">
            <a:extLst>
              <a:ext uri="{FF2B5EF4-FFF2-40B4-BE49-F238E27FC236}">
                <a16:creationId xmlns:a16="http://schemas.microsoft.com/office/drawing/2014/main" id="{0E2DC7AB-37AE-9154-2E3D-C77986AB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30" y="1386254"/>
            <a:ext cx="5357525" cy="454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33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0F10-E9F2-3507-B0D0-183C3ED4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noProof="1"/>
              <a:t>Graph Convolutional Networks (GCNs)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DE112AF-C8F7-7274-E67F-3C30306F83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5043328" cy="3791163"/>
              </a:xfrm>
            </p:spPr>
            <p:txBody>
              <a:bodyPr>
                <a:normAutofit/>
              </a:bodyPr>
              <a:lstStyle/>
              <a:p>
                <a:r>
                  <a:rPr lang="sr-Latn-RS" noProof="1"/>
                  <a:t>Razmatramo klasifikaciju/klasterivanje celog grafa, ali i čvorova (niz osobina)</a:t>
                </a:r>
                <a:endParaRPr lang="en-US" noProof="1"/>
              </a:p>
              <a:p>
                <a:r>
                  <a:rPr lang="sr-Latn-RS" noProof="1"/>
                  <a:t>Može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i="1" noProof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i="1" noProof="1" dirty="0" smtClean="0">
                            <a:latin typeface="Cambria Math" panose="02040503050406030204" pitchFamily="18" charset="0"/>
                          </a:rPr>
                          <m:t>𝑀𝐿𝑃</m:t>
                        </m:r>
                      </m:e>
                      <m:sub>
                        <m:r>
                          <a:rPr lang="sr-Latn-RS" b="0" i="1" noProof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sr-Latn-RS" i="1" noProof="1"/>
                  <a:t> (f(A)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i="1" noProof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i="1" noProof="1" dirty="0" smtClean="0">
                            <a:latin typeface="Cambria Math" panose="02040503050406030204" pitchFamily="18" charset="0"/>
                          </a:rPr>
                          <m:t>𝑀𝐿𝑃</m:t>
                        </m:r>
                      </m:e>
                      <m:sub>
                        <m:r>
                          <a:rPr lang="sr-Latn-RS" b="0" i="1" noProof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sr-Latn-RS" i="1" noProof="1"/>
                  <a:t> (X)), ali ne koristimo strukturu grafa dov</a:t>
                </a:r>
                <a:r>
                  <a:rPr lang="en-US" i="1" noProof="1"/>
                  <a:t>o</a:t>
                </a:r>
                <a:r>
                  <a:rPr lang="sr-Latn-RS" i="1" noProof="1"/>
                  <a:t>ljno (dve obične neuronske mreže + primenimo matricu povezanosti između njih)</a:t>
                </a:r>
              </a:p>
              <a:p>
                <a:r>
                  <a:rPr lang="sr-Latn-RS" noProof="1"/>
                  <a:t>Apstrakcija konvolucionih mreža na ne-euklidske prostore</a:t>
                </a:r>
              </a:p>
              <a:p>
                <a:r>
                  <a:rPr lang="sr-Latn-RS" noProof="1"/>
                  <a:t>Potrebno je predefinisati operatore konvolucije</a:t>
                </a:r>
                <a:r>
                  <a:rPr lang="en-US" noProof="1"/>
                  <a:t> (</a:t>
                </a:r>
                <a:r>
                  <a:rPr lang="sr-Latn-RS" noProof="1"/>
                  <a:t>šta je okolina čvora</a:t>
                </a:r>
                <a:r>
                  <a:rPr lang="en-US" noProof="1"/>
                  <a:t>)</a:t>
                </a:r>
                <a:r>
                  <a:rPr lang="sr-Latn-RS" noProof="1"/>
                  <a:t> i pooling za grafove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DE112AF-C8F7-7274-E67F-3C30306F8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5043328" cy="3791163"/>
              </a:xfrm>
              <a:blipFill>
                <a:blip r:embed="rId2"/>
                <a:stretch>
                  <a:fillRect l="-242" t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Convolutional Neural Networks Explained with Examples">
            <a:extLst>
              <a:ext uri="{FF2B5EF4-FFF2-40B4-BE49-F238E27FC236}">
                <a16:creationId xmlns:a16="http://schemas.microsoft.com/office/drawing/2014/main" id="{457F6EA8-A86B-487D-2B29-13D93DD88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5"/>
          <a:stretch>
            <a:fillRect/>
          </a:stretch>
        </p:blipFill>
        <p:spPr bwMode="auto">
          <a:xfrm>
            <a:off x="6096000" y="3232619"/>
            <a:ext cx="6096001" cy="316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raph Neural Network and Some of GNN Applications">
            <a:extLst>
              <a:ext uri="{FF2B5EF4-FFF2-40B4-BE49-F238E27FC236}">
                <a16:creationId xmlns:a16="http://schemas.microsoft.com/office/drawing/2014/main" id="{B5628869-A18B-BC5B-D128-BF8C65EE4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929" y="3232619"/>
            <a:ext cx="6151071" cy="309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392C-2572-577A-9691-F06EB69E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noProof="1"/>
              <a:t>Graph Convolutional Networks (GCNs)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B151D-F48E-7801-4CB4-A0B03D30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092740" cy="3416300"/>
          </a:xfrm>
        </p:spPr>
        <p:txBody>
          <a:bodyPr/>
          <a:lstStyle/>
          <a:p>
            <a:r>
              <a:rPr lang="sr-Latn-RS" noProof="1"/>
              <a:t>Prelazak sa prostornog signala (slika) na grafovski</a:t>
            </a:r>
          </a:p>
          <a:p>
            <a:r>
              <a:rPr lang="sr-Latn-RS" noProof="1"/>
              <a:t>Svaka iteracija prenosi signal iz čvora u svoje susede</a:t>
            </a:r>
          </a:p>
          <a:p>
            <a:r>
              <a:rPr lang="sr-Latn-RS" noProof="1"/>
              <a:t>Matrica povezanosti matematički opisuje ovo jer njenim množenjem vektora nekih čvorova dobijamo njihove susede</a:t>
            </a:r>
          </a:p>
          <a:p>
            <a:endParaRPr lang="en-US" dirty="0"/>
          </a:p>
        </p:txBody>
      </p:sp>
      <p:pic>
        <p:nvPicPr>
          <p:cNvPr id="3074" name="Picture 2" descr="Figure 1 from Big Data Analysis with Signal Processing on Graphs:  Representation and processing of massive data sets with irregular structure  | Semantic Scholar">
            <a:extLst>
              <a:ext uri="{FF2B5EF4-FFF2-40B4-BE49-F238E27FC236}">
                <a16:creationId xmlns:a16="http://schemas.microsoft.com/office/drawing/2014/main" id="{368768FE-4522-D960-D5C4-2B5CEDA5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19" y="2302836"/>
            <a:ext cx="3462997" cy="450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version of Block Diagrams into Signal Flow Graphs - GeeksforGeeks">
            <a:extLst>
              <a:ext uri="{FF2B5EF4-FFF2-40B4-BE49-F238E27FC236}">
                <a16:creationId xmlns:a16="http://schemas.microsoft.com/office/drawing/2014/main" id="{3EC86C32-4F03-5CBD-3464-AE67D6702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1"/>
          <a:stretch>
            <a:fillRect/>
          </a:stretch>
        </p:blipFill>
        <p:spPr bwMode="auto">
          <a:xfrm>
            <a:off x="1558776" y="4691669"/>
            <a:ext cx="4752015" cy="211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7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DFC2-22DD-A704-7219-9EEA0A50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</a:t>
            </a:r>
            <a:r>
              <a:rPr lang="sr-Latn-RS" dirty="0"/>
              <a:t>g</a:t>
            </a:r>
            <a:r>
              <a:rPr lang="en-US" dirty="0" err="1"/>
              <a:t>regate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D34625-64E0-FA12-E318-F670E873C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499"/>
                <a:ext cx="6362763" cy="3668425"/>
              </a:xfrm>
            </p:spPr>
            <p:txBody>
              <a:bodyPr>
                <a:normAutofit/>
              </a:bodyPr>
              <a:lstStyle/>
              <a:p>
                <a:r>
                  <a:rPr lang="sr-Latn-RS" dirty="0">
                    <a:latin typeface="+mj-lt"/>
                  </a:rPr>
                  <a:t>Čvorovi uzimaju informacije od suseda i menjaju svoj vektor osobina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sr-Latn-R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r-Latn-R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sr-Latn-R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𝑎𝑔𝑔𝑟𝑒𝑔𝑎𝑡𝑒</m:t>
                        </m:r>
                      </m:e>
                      <m:sup>
                        <m:d>
                          <m:dPr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sr-Latn-R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sr-Latn-R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sr-Latn-R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sr-Latn-R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sr-Latn-R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, ∀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𝑠𝑢𝑠𝑒𝑑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𝑜𝑑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sr-Latn-RS" dirty="0"/>
              </a:p>
              <a:p>
                <a:r>
                  <a:rPr lang="en-US" dirty="0" err="1"/>
                  <a:t>Normalizacija</a:t>
                </a:r>
                <a:r>
                  <a:rPr lang="en-US" dirty="0"/>
                  <a:t> </a:t>
                </a:r>
                <a:r>
                  <a:rPr lang="en-US" dirty="0" err="1"/>
                  <a:t>tokom</a:t>
                </a:r>
                <a:r>
                  <a:rPr lang="en-US" dirty="0"/>
                  <a:t> </a:t>
                </a:r>
                <a:r>
                  <a:rPr lang="en-US" dirty="0" err="1"/>
                  <a:t>agregiranja</a:t>
                </a:r>
                <a:r>
                  <a:rPr lang="sr-Latn-RS" dirty="0"/>
                  <a:t> – ne tretiramo čvorove sa različitim brojem grana identično</a:t>
                </a:r>
              </a:p>
              <a:p>
                <a:r>
                  <a:rPr lang="sr-Latn-RS" dirty="0"/>
                  <a:t>Želimo da </a:t>
                </a:r>
                <a:r>
                  <a:rPr lang="sr-Latn-RS" dirty="0" err="1"/>
                  <a:t>agregiranje</a:t>
                </a:r>
                <a:r>
                  <a:rPr lang="sr-Latn-RS" dirty="0"/>
                  <a:t> ne zavisi od redosleda obilaska čvorova (</a:t>
                </a:r>
                <a:r>
                  <a:rPr lang="sr-Latn-RS" dirty="0" err="1"/>
                  <a:t>invarijantnost</a:t>
                </a:r>
                <a:r>
                  <a:rPr lang="sr-Latn-RS" dirty="0"/>
                  <a:t> na permutacije)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dirty="0"/>
                  <a:t>Uzmemo funkciju koja je prirodno takva, često kompozicija proseka, težine i neke nelinearne (GCN)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dirty="0"/>
                  <a:t>Prosek po permutacijama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D34625-64E0-FA12-E318-F670E873C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499"/>
                <a:ext cx="6362763" cy="3668425"/>
              </a:xfrm>
              <a:blipFill>
                <a:blip r:embed="rId2"/>
                <a:stretch>
                  <a:fillRect l="-192" t="-831" r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S224W) 7.Graph Neural Networks 2 - AAA (All About AI)">
            <a:extLst>
              <a:ext uri="{FF2B5EF4-FFF2-40B4-BE49-F238E27FC236}">
                <a16:creationId xmlns:a16="http://schemas.microsoft.com/office/drawing/2014/main" id="{8EB82132-B34F-3E86-DF22-54C7B3F08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6" r="2653"/>
          <a:stretch>
            <a:fillRect/>
          </a:stretch>
        </p:blipFill>
        <p:spPr bwMode="auto">
          <a:xfrm>
            <a:off x="7591361" y="2755474"/>
            <a:ext cx="4430851" cy="285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15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53B1-5F7E-6A66-9FED-57208566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53BF7-B383-CDDD-289D-5FCEB235A2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8970952" cy="3680700"/>
              </a:xfrm>
            </p:spPr>
            <p:txBody>
              <a:bodyPr>
                <a:normAutofit/>
              </a:bodyPr>
              <a:lstStyle/>
              <a:p>
                <a:r>
                  <a:rPr lang="sr-Latn-RS" dirty="0">
                    <a:latin typeface="+mj-lt"/>
                  </a:rPr>
                  <a:t>Šta se dešava kada konstantno </a:t>
                </a:r>
                <a:r>
                  <a:rPr lang="sr-Latn-RS" dirty="0" err="1">
                    <a:latin typeface="+mj-lt"/>
                  </a:rPr>
                  <a:t>agregiramo</a:t>
                </a:r>
                <a:r>
                  <a:rPr lang="sr-Latn-RS" dirty="0">
                    <a:latin typeface="+mj-lt"/>
                  </a:rPr>
                  <a:t> svojstva susednih čvorova?</a:t>
                </a:r>
              </a:p>
              <a:p>
                <a:r>
                  <a:rPr lang="sr-Latn-RS" dirty="0">
                    <a:latin typeface="+mj-lt"/>
                  </a:rPr>
                  <a:t>Svi čvorovi postaju slični (</a:t>
                </a:r>
                <a:r>
                  <a:rPr lang="sr-Latn-RS" dirty="0" err="1">
                    <a:latin typeface="+mj-lt"/>
                  </a:rPr>
                  <a:t>over-smoothing</a:t>
                </a:r>
                <a:r>
                  <a:rPr lang="sr-Latn-RS" dirty="0">
                    <a:latin typeface="+mj-lt"/>
                  </a:rPr>
                  <a:t>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dirty="0">
                    <a:latin typeface="+mj-lt"/>
                  </a:rPr>
                  <a:t>Analogija sa </a:t>
                </a:r>
                <a:r>
                  <a:rPr lang="sr-Latn-RS" dirty="0" err="1">
                    <a:latin typeface="+mj-lt"/>
                  </a:rPr>
                  <a:t>konvolucionim</a:t>
                </a:r>
                <a:r>
                  <a:rPr lang="sr-Latn-RS" dirty="0">
                    <a:latin typeface="+mj-lt"/>
                  </a:rPr>
                  <a:t> mrežama –&gt; filtriranje signala visoke frekvencije</a:t>
                </a:r>
              </a:p>
              <a:p>
                <a:r>
                  <a:rPr lang="sr-Latn-RS" dirty="0">
                    <a:latin typeface="+mj-lt"/>
                  </a:rPr>
                  <a:t>Rešenje: ne tretirati sebe podjednako kao druge </a:t>
                </a:r>
                <a:endParaRPr lang="en-US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r-Latn-R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sr-Latn-R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𝑢𝑝𝑑𝑎𝑡𝑒</m:t>
                        </m:r>
                      </m:e>
                      <m:sup>
                        <m:r>
                          <a:rPr lang="sr-Latn-R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sr-Latn-R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𝑎𝑔𝑔𝑟𝑒𝑔𝑎𝑡𝑒</m:t>
                            </m:r>
                          </m:e>
                          <m:sup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sr-Latn-RS" i="1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sr-Latn-R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sr-Latn-R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sr-Latn-R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sr-Latn-R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, ∀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𝑠𝑢𝑠𝑒𝑑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𝑜𝑑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sr-Latn-R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sr-Latn-RS" dirty="0">
                  <a:latin typeface="+mj-lt"/>
                </a:endParaRPr>
              </a:p>
              <a:p>
                <a:r>
                  <a:rPr lang="sr-Latn-RS" dirty="0">
                    <a:latin typeface="+mj-lt"/>
                  </a:rPr>
                  <a:t>Popularni izbori za </a:t>
                </a:r>
                <a:r>
                  <a:rPr lang="sr-Latn-RS" dirty="0" err="1">
                    <a:latin typeface="+mj-lt"/>
                  </a:rPr>
                  <a:t>update</a:t>
                </a:r>
                <a:r>
                  <a:rPr lang="sr-Latn-RS" dirty="0">
                    <a:latin typeface="+mj-lt"/>
                  </a:rPr>
                  <a:t>: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dirty="0">
                    <a:latin typeface="+mj-lt"/>
                  </a:rPr>
                  <a:t>Konkatenacija – nadovežemo rezultat sa našim starim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dirty="0">
                    <a:latin typeface="+mj-lt"/>
                  </a:rPr>
                  <a:t>Linearna interpolacija – uzmemo tuđe sa faktorom </a:t>
                </a:r>
                <a14:m>
                  <m:oMath xmlns:m="http://schemas.openxmlformats.org/officeDocument/2006/math">
                    <m:r>
                      <a:rPr lang="sr-Latn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r-Latn-R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sr-Latn-RS" b="0" i="0" smtClean="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r-Latn-RS" b="0" i="0" smtClean="0">
                        <a:latin typeface="+mj-lt"/>
                        <a:ea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sr-Latn-RS" dirty="0"/>
                      <m:t>a</m:t>
                    </m:r>
                    <m:r>
                      <m:rPr>
                        <m:nor/>
                      </m:rPr>
                      <a:rPr lang="sr-Latn-RS" dirty="0"/>
                      <m:t>š</m:t>
                    </m:r>
                    <m:r>
                      <m:rPr>
                        <m:nor/>
                      </m:rPr>
                      <a:rPr lang="sr-Latn-RS" dirty="0"/>
                      <m:t>e</m:t>
                    </m:r>
                    <m:r>
                      <m:rPr>
                        <m:nor/>
                      </m:rPr>
                      <a:rPr lang="sr-Latn-RS" dirty="0"/>
                      <m:t> </m:t>
                    </m:r>
                    <m:r>
                      <m:rPr>
                        <m:nor/>
                      </m:rPr>
                      <a:rPr lang="sr-Latn-RS" dirty="0"/>
                      <m:t>sa</m:t>
                    </m:r>
                    <m:r>
                      <a:rPr lang="sr-Latn-R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R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1 −</m:t>
                    </m:r>
                    <m:r>
                      <a:rPr lang="sr-Latn-R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sr-Latn-RS" dirty="0">
                  <a:latin typeface="+mj-lt"/>
                </a:endParaRP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dirty="0">
                    <a:latin typeface="+mj-lt"/>
                  </a:rPr>
                  <a:t>Umesto </a:t>
                </a:r>
                <a:r>
                  <a:rPr lang="sr-Latn-RS" dirty="0" err="1">
                    <a:latin typeface="+mj-lt"/>
                  </a:rPr>
                  <a:t>update</a:t>
                </a:r>
                <a:r>
                  <a:rPr lang="sr-Latn-RS" dirty="0">
                    <a:latin typeface="+mj-lt"/>
                  </a:rPr>
                  <a:t> pamtimo </a:t>
                </a:r>
                <a:r>
                  <a:rPr lang="sr-Latn-RS" dirty="0" err="1">
                    <a:latin typeface="+mj-lt"/>
                  </a:rPr>
                  <a:t>međurezultate</a:t>
                </a:r>
                <a:r>
                  <a:rPr lang="sr-Latn-RS" dirty="0">
                    <a:latin typeface="+mj-lt"/>
                  </a:rPr>
                  <a:t> da bi ih iskombinovali za finalni rezultat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53BF7-B383-CDDD-289D-5FCEB235A2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8970952" cy="3680700"/>
              </a:xfrm>
              <a:blipFill>
                <a:blip r:embed="rId2"/>
                <a:stretch>
                  <a:fillRect l="-136" t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A9CC-ED6E-C831-AFF6-AF57712D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Uvod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8FCB-F433-F3C6-7895-353CC74FB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933" y="2310855"/>
            <a:ext cx="7045780" cy="3695136"/>
          </a:xfrm>
        </p:spPr>
        <p:txBody>
          <a:bodyPr>
            <a:normAutofit/>
          </a:bodyPr>
          <a:lstStyle/>
          <a:p>
            <a:r>
              <a:rPr lang="en-US" dirty="0"/>
              <a:t>Razmatramo </a:t>
            </a:r>
            <a:r>
              <a:rPr lang="en-US" dirty="0" err="1"/>
              <a:t>bazu</a:t>
            </a:r>
            <a:r>
              <a:rPr lang="en-US" dirty="0"/>
              <a:t> </a:t>
            </a:r>
            <a:r>
              <a:rPr lang="en-US" dirty="0" err="1"/>
              <a:t>manjih</a:t>
            </a:r>
            <a:r>
              <a:rPr lang="en-US" dirty="0"/>
              <a:t> grafova, </a:t>
            </a:r>
            <a:r>
              <a:rPr lang="en-US" dirty="0" err="1"/>
              <a:t>gde</a:t>
            </a:r>
            <a:r>
              <a:rPr lang="en-US" dirty="0"/>
              <a:t> je </a:t>
            </a:r>
            <a:r>
              <a:rPr lang="en-US" dirty="0" err="1"/>
              <a:t>ceo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 </a:t>
            </a:r>
            <a:r>
              <a:rPr lang="en-US" dirty="0" err="1"/>
              <a:t>jedinica</a:t>
            </a:r>
            <a:r>
              <a:rPr lang="en-US" dirty="0"/>
              <a:t> </a:t>
            </a:r>
            <a:r>
              <a:rPr lang="en-US" dirty="0" err="1"/>
              <a:t>klasifikacije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klasterovanja</a:t>
            </a:r>
            <a:r>
              <a:rPr lang="en-US" dirty="0"/>
              <a:t>, a </a:t>
            </a:r>
            <a:r>
              <a:rPr lang="en-US" dirty="0" err="1"/>
              <a:t>čvorovi</a:t>
            </a:r>
            <a:r>
              <a:rPr lang="en-US" dirty="0"/>
              <a:t> nose </a:t>
            </a:r>
            <a:r>
              <a:rPr lang="en-US" dirty="0" err="1"/>
              <a:t>labele</a:t>
            </a:r>
            <a:r>
              <a:rPr lang="sr-Latn-RS" dirty="0"/>
              <a:t>. Ovo predstavlja čestu situaciju u biologiji i hemiji</a:t>
            </a:r>
          </a:p>
          <a:p>
            <a:r>
              <a:rPr lang="sr-Latn-RS" dirty="0" err="1"/>
              <a:t>Opc</a:t>
            </a:r>
            <a:r>
              <a:rPr lang="en-US" dirty="0" err="1"/>
              <a:t>iono</a:t>
            </a:r>
            <a:r>
              <a:rPr lang="sr-Latn-RS" dirty="0"/>
              <a:t> grane imaju vrednosti (</a:t>
            </a:r>
            <a:r>
              <a:rPr lang="sr-Latn-RS" dirty="0" err="1"/>
              <a:t>kovalentnost</a:t>
            </a:r>
            <a:r>
              <a:rPr lang="sr-Latn-RS" dirty="0"/>
              <a:t> veze u hemiji na primer)</a:t>
            </a:r>
          </a:p>
          <a:p>
            <a:pPr marL="285750" indent="-285750"/>
            <a:r>
              <a:rPr lang="sr-Latn-RS" dirty="0" err="1"/>
              <a:t>Grafovi</a:t>
            </a:r>
            <a:r>
              <a:rPr lang="sr-Latn-RS" dirty="0"/>
              <a:t> su jako opšta struktura podataka</a:t>
            </a:r>
          </a:p>
          <a:p>
            <a:pPr marL="285750" indent="-285750"/>
            <a:r>
              <a:rPr lang="sr-Latn-RS" dirty="0"/>
              <a:t>Ali problemi su obično NP teški, pogotovo zbog ponavljajućih labela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7A611CB-8187-53F4-C3F9-742D6BBA9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7"/>
          <a:stretch>
            <a:fillRect/>
          </a:stretch>
        </p:blipFill>
        <p:spPr bwMode="auto">
          <a:xfrm>
            <a:off x="5236024" y="2538507"/>
            <a:ext cx="6151297" cy="36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7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0A94-370E-01D0-6121-C9779554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Graph</a:t>
            </a:r>
            <a:r>
              <a:rPr lang="sr-Latn-RS" dirty="0"/>
              <a:t> </a:t>
            </a:r>
            <a:r>
              <a:rPr lang="sr-Latn-RS" dirty="0" err="1"/>
              <a:t>Attention</a:t>
            </a:r>
            <a:r>
              <a:rPr lang="sr-Latn-RS" dirty="0"/>
              <a:t> </a:t>
            </a:r>
            <a:r>
              <a:rPr lang="sr-Latn-RS" dirty="0" err="1"/>
              <a:t>Networks</a:t>
            </a:r>
            <a:r>
              <a:rPr lang="sr-Latn-RS" dirty="0"/>
              <a:t> (</a:t>
            </a:r>
            <a:r>
              <a:rPr lang="sr-Latn-RS" dirty="0" err="1"/>
              <a:t>GATs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29BF-41F4-5E46-35A3-D967E38A5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233572" cy="3416300"/>
          </a:xfrm>
        </p:spPr>
        <p:txBody>
          <a:bodyPr/>
          <a:lstStyle/>
          <a:p>
            <a:r>
              <a:rPr lang="sr-Latn-RS" dirty="0"/>
              <a:t>Da li treba sve veze tretirati podjednako? Ponekad ne</a:t>
            </a:r>
          </a:p>
          <a:p>
            <a:r>
              <a:rPr lang="sr-Latn-RS" dirty="0"/>
              <a:t>Svakoj grani dodeljujemo težinu koja se uči (</a:t>
            </a:r>
            <a:r>
              <a:rPr lang="sr-Latn-RS" dirty="0" err="1"/>
              <a:t>attention</a:t>
            </a:r>
            <a:r>
              <a:rPr lang="sr-Latn-RS" dirty="0"/>
              <a:t>)</a:t>
            </a:r>
          </a:p>
          <a:p>
            <a:r>
              <a:rPr lang="en-US" dirty="0"/>
              <a:t>Izra</a:t>
            </a:r>
            <a:r>
              <a:rPr lang="sr-Latn-RS" dirty="0" err="1"/>
              <a:t>žajniji</a:t>
            </a:r>
            <a:r>
              <a:rPr lang="sr-Latn-RS" dirty="0"/>
              <a:t> model</a:t>
            </a:r>
          </a:p>
          <a:p>
            <a:r>
              <a:rPr lang="sr-Latn-RS" dirty="0"/>
              <a:t>Može da se računa nekih k težina za grane (</a:t>
            </a:r>
            <a:r>
              <a:rPr lang="sr-Latn-RS" dirty="0" err="1"/>
              <a:t>attention</a:t>
            </a:r>
            <a:r>
              <a:rPr lang="sr-Latn-RS" dirty="0"/>
              <a:t> </a:t>
            </a:r>
            <a:r>
              <a:rPr lang="sr-Latn-RS" dirty="0" err="1"/>
              <a:t>head</a:t>
            </a:r>
            <a:r>
              <a:rPr lang="sr-Latn-RS" dirty="0"/>
              <a:t>-ova) na različite načine, pa </a:t>
            </a:r>
            <a:r>
              <a:rPr lang="sr-Latn-RS" dirty="0" err="1"/>
              <a:t>agregiramo</a:t>
            </a:r>
            <a:r>
              <a:rPr lang="sr-Latn-RS" dirty="0"/>
              <a:t> </a:t>
            </a:r>
            <a:r>
              <a:rPr lang="sr-Latn-RS" dirty="0" err="1"/>
              <a:t>rezl</a:t>
            </a:r>
            <a:r>
              <a:rPr lang="en-US" dirty="0"/>
              <a:t>u</a:t>
            </a:r>
            <a:r>
              <a:rPr lang="sr-Latn-RS" dirty="0"/>
              <a:t>tat</a:t>
            </a:r>
          </a:p>
        </p:txBody>
      </p:sp>
      <p:pic>
        <p:nvPicPr>
          <p:cNvPr id="8194" name="Picture 2" descr="Deep Learning with Graph Convolutional Networks: An Overview and Latest  Applications in Computational Intelligence - Bhatti - 2023 - International  Journal of Intelligent Systems - Wiley Online Library">
            <a:extLst>
              <a:ext uri="{FF2B5EF4-FFF2-40B4-BE49-F238E27FC236}">
                <a16:creationId xmlns:a16="http://schemas.microsoft.com/office/drawing/2014/main" id="{F731D5FC-18AB-941D-0D64-3D025274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004" y="2422862"/>
            <a:ext cx="3355660" cy="389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6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CBBC-A6B0-2B08-F79E-64DBA4D4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Pooling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9762-869A-71C2-B26F-16AF2FD17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350490" cy="3956860"/>
          </a:xfrm>
        </p:spPr>
        <p:txBody>
          <a:bodyPr/>
          <a:lstStyle/>
          <a:p>
            <a:r>
              <a:rPr lang="en-US" dirty="0"/>
              <a:t>K</a:t>
            </a:r>
            <a:r>
              <a:rPr lang="sr-Latn-RS" dirty="0" err="1"/>
              <a:t>lasifikacij</a:t>
            </a:r>
            <a:r>
              <a:rPr lang="en-US" dirty="0"/>
              <a:t>a</a:t>
            </a:r>
            <a:r>
              <a:rPr lang="sr-Latn-RS" dirty="0"/>
              <a:t> i </a:t>
            </a:r>
            <a:r>
              <a:rPr lang="sr-Latn-RS" dirty="0" err="1"/>
              <a:t>klasterovanj</a:t>
            </a:r>
            <a:r>
              <a:rPr lang="en-US" dirty="0"/>
              <a:t>e</a:t>
            </a:r>
            <a:r>
              <a:rPr lang="sr-Latn-RS" dirty="0"/>
              <a:t> </a:t>
            </a:r>
            <a:r>
              <a:rPr lang="en-US" dirty="0" err="1"/>
              <a:t>celog</a:t>
            </a:r>
            <a:r>
              <a:rPr lang="en-US" dirty="0"/>
              <a:t> </a:t>
            </a:r>
            <a:r>
              <a:rPr lang="sr-Latn-RS" dirty="0" err="1"/>
              <a:t>graf</a:t>
            </a:r>
            <a:r>
              <a:rPr lang="en-US" dirty="0"/>
              <a:t>a</a:t>
            </a:r>
            <a:endParaRPr lang="sr-Latn-RS" dirty="0"/>
          </a:p>
          <a:p>
            <a:r>
              <a:rPr lang="sr-Latn-RS" dirty="0"/>
              <a:t>Najjednostavnije, računamo vrednost za </a:t>
            </a:r>
            <a:r>
              <a:rPr lang="sr-Latn-RS" dirty="0" err="1"/>
              <a:t>graf</a:t>
            </a:r>
            <a:r>
              <a:rPr lang="sr-Latn-RS" dirty="0"/>
              <a:t> preko sume ili proseka vrednosti čvorova</a:t>
            </a:r>
          </a:p>
          <a:p>
            <a:r>
              <a:rPr lang="sr-Latn-RS" dirty="0"/>
              <a:t>Možemo da budemo inspirisani </a:t>
            </a:r>
            <a:r>
              <a:rPr lang="sr-Latn-RS" dirty="0" err="1"/>
              <a:t>konvolucionim</a:t>
            </a:r>
            <a:r>
              <a:rPr lang="sr-Latn-RS" dirty="0"/>
              <a:t> mrežama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Svaka iteracija smanjuje</a:t>
            </a:r>
            <a:r>
              <a:rPr lang="en-US" dirty="0"/>
              <a:t> </a:t>
            </a:r>
            <a:r>
              <a:rPr lang="en-US" dirty="0" err="1"/>
              <a:t>slo</a:t>
            </a:r>
            <a:r>
              <a:rPr lang="sr-Latn-RS" dirty="0" err="1"/>
              <a:t>ženost</a:t>
            </a:r>
            <a:r>
              <a:rPr lang="sr-Latn-RS" dirty="0"/>
              <a:t> </a:t>
            </a:r>
            <a:r>
              <a:rPr lang="sr-Latn-RS" dirty="0" err="1"/>
              <a:t>grafa</a:t>
            </a:r>
            <a:r>
              <a:rPr lang="sr-Latn-RS" dirty="0"/>
              <a:t> (</a:t>
            </a:r>
            <a:r>
              <a:rPr lang="en-US" dirty="0"/>
              <a:t>graph coarsening</a:t>
            </a:r>
            <a:r>
              <a:rPr lang="sr-Latn-RS" dirty="0"/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Klasterovanje čvorova u manje </a:t>
            </a:r>
            <a:r>
              <a:rPr lang="sr-Latn-RS" dirty="0" err="1"/>
              <a:t>grafove</a:t>
            </a:r>
            <a:r>
              <a:rPr lang="sr-Latn-RS" dirty="0"/>
              <a:t> koji postaju novi čvorovi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Ili izbacivanje najmanje bitnih čvorova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Nadamo se da zadržavamo relevantna svojstva </a:t>
            </a:r>
            <a:r>
              <a:rPr lang="sr-Latn-RS" dirty="0" err="1"/>
              <a:t>grafa</a:t>
            </a:r>
            <a:endParaRPr lang="en-US" dirty="0"/>
          </a:p>
        </p:txBody>
      </p:sp>
      <p:pic>
        <p:nvPicPr>
          <p:cNvPr id="4098" name="Picture 2" descr="ViennaMesh: Mesh Coarsening">
            <a:extLst>
              <a:ext uri="{FF2B5EF4-FFF2-40B4-BE49-F238E27FC236}">
                <a16:creationId xmlns:a16="http://schemas.microsoft.com/office/drawing/2014/main" id="{E502CDEA-FF0E-9CB9-E170-E9686C178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r="8417"/>
          <a:stretch>
            <a:fillRect/>
          </a:stretch>
        </p:blipFill>
        <p:spPr bwMode="auto">
          <a:xfrm>
            <a:off x="7423925" y="3166923"/>
            <a:ext cx="4694433" cy="32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06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A7AE-07FA-E656-1912-5549E5AF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Modifikacije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07876-BC5E-750A-3D7D-17D1BB37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Broj parametara se može smanjiti ako slojevi neuronske mreže dele težine, time smanjujemo </a:t>
            </a:r>
            <a:r>
              <a:rPr lang="sr-Latn-RS" dirty="0" err="1"/>
              <a:t>preprilagođavanje</a:t>
            </a:r>
            <a:endParaRPr lang="sr-Latn-RS" dirty="0"/>
          </a:p>
          <a:p>
            <a:r>
              <a:rPr lang="sr-Latn-RS" dirty="0"/>
              <a:t>Možemo da nasumično izbacujemo neko ivice tokom učenja, nadamo se da će to sprečiti algoritam da „nauči napamet“ </a:t>
            </a:r>
          </a:p>
          <a:p>
            <a:r>
              <a:rPr lang="sr-Latn-RS" dirty="0"/>
              <a:t>Šta ako su nam značajna svojstva </a:t>
            </a:r>
            <a:r>
              <a:rPr lang="sr-Latn-RS" dirty="0" err="1"/>
              <a:t>grafa</a:t>
            </a:r>
            <a:r>
              <a:rPr lang="sr-Latn-RS" dirty="0"/>
              <a:t> na nivou ivica ili celog </a:t>
            </a:r>
            <a:r>
              <a:rPr lang="sr-Latn-RS" dirty="0" err="1"/>
              <a:t>grafa</a:t>
            </a:r>
            <a:r>
              <a:rPr lang="sr-Latn-RS" dirty="0"/>
              <a:t>?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Možemo ih ubaciti u proces razmene poruke i učenja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E3826-F507-61EA-556D-DDD2FC2B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79" y="4774519"/>
            <a:ext cx="6317995" cy="18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A05D-BF6F-BFB3-542F-10EADD3A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7A206-3EF8-D7BA-6DF7-0A9063D65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653065" cy="3416300"/>
          </a:xfrm>
        </p:spPr>
        <p:txBody>
          <a:bodyPr/>
          <a:lstStyle/>
          <a:p>
            <a:r>
              <a:rPr lang="sr-Latn-RS" dirty="0"/>
              <a:t>Geometrijsko učenje</a:t>
            </a:r>
          </a:p>
          <a:p>
            <a:r>
              <a:rPr lang="sr-Latn-RS" dirty="0"/>
              <a:t>Predikcija hemijskih svojstava, posebno kod lekova</a:t>
            </a:r>
          </a:p>
          <a:p>
            <a:r>
              <a:rPr lang="sr-Latn-RS" dirty="0" err="1"/>
              <a:t>Preporučivački</a:t>
            </a:r>
            <a:r>
              <a:rPr lang="sr-Latn-RS" dirty="0"/>
              <a:t> sistemi</a:t>
            </a:r>
          </a:p>
          <a:p>
            <a:r>
              <a:rPr lang="sr-Latn-RS" dirty="0"/>
              <a:t>Detekcija </a:t>
            </a:r>
            <a:r>
              <a:rPr lang="sr-Latn-RS" dirty="0" err="1"/>
              <a:t>botova</a:t>
            </a:r>
            <a:endParaRPr lang="sr-Latn-RS" dirty="0"/>
          </a:p>
          <a:p>
            <a:r>
              <a:rPr lang="sr-Latn-RS" dirty="0"/>
              <a:t>Predviđanje gužve u saobraćaju</a:t>
            </a:r>
          </a:p>
          <a:p>
            <a:endParaRPr lang="en-US" dirty="0"/>
          </a:p>
        </p:txBody>
      </p:sp>
      <p:pic>
        <p:nvPicPr>
          <p:cNvPr id="2050" name="Picture 2" descr="Example applications of Graph Neural Networks (GNNs) on geometric data... |  Download Scientific Diagram">
            <a:extLst>
              <a:ext uri="{FF2B5EF4-FFF2-40B4-BE49-F238E27FC236}">
                <a16:creationId xmlns:a16="http://schemas.microsoft.com/office/drawing/2014/main" id="{6547F201-79A8-E0A8-DF54-0ADF915D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785" y="2671006"/>
            <a:ext cx="6330602" cy="388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09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B2C3A4-318E-B0C8-F1D7-DF431D8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Hvala na pažnji!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E21C4-435A-3DB1-C0DC-07E671975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9449631" cy="1645858"/>
          </a:xfrm>
        </p:spPr>
        <p:txBody>
          <a:bodyPr>
            <a:normAutofit fontScale="77500" lnSpcReduction="20000"/>
          </a:bodyPr>
          <a:lstStyle/>
          <a:p>
            <a:r>
              <a:rPr lang="sr-Latn-RS" sz="2300" dirty="0"/>
              <a:t>Github sa kodovima: </a:t>
            </a:r>
            <a:r>
              <a:rPr lang="sr-Latn-RS" sz="2300" dirty="0">
                <a:hlinkClick r:id="rId2"/>
              </a:rPr>
              <a:t>https://github.com/MarkoCvijetinovic/graph-mining-mutag</a:t>
            </a:r>
            <a:endParaRPr lang="sr-Latn-RS" sz="2300" dirty="0"/>
          </a:p>
          <a:p>
            <a:r>
              <a:rPr lang="sr-Latn-RS" sz="2300" dirty="0"/>
              <a:t>Literatura: </a:t>
            </a:r>
            <a:r>
              <a:rPr lang="en-US" sz="2300" dirty="0"/>
              <a:t>Data Mining: The Textbook, Charu C. Aggarwal</a:t>
            </a:r>
          </a:p>
          <a:p>
            <a:r>
              <a:rPr lang="en-US" sz="2300" dirty="0"/>
              <a:t>		    Graph Representation Learning, William L. Hamilton</a:t>
            </a:r>
          </a:p>
          <a:p>
            <a:br>
              <a:rPr lang="en-US" dirty="0"/>
            </a:br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0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C3D4-6AE2-AF7F-35D6-AB808D52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</a:t>
            </a:r>
            <a:r>
              <a:rPr lang="en-US" dirty="0" err="1"/>
              <a:t>vod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827D-F8C7-802B-EB33-2EF8457E3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Cilj: Ho</a:t>
            </a:r>
            <a:r>
              <a:rPr lang="sr-Latn-RS" dirty="0"/>
              <a:t>ćemo da primenimo neke od klasičnih algoritama mašinskog učenja</a:t>
            </a:r>
          </a:p>
          <a:p>
            <a:r>
              <a:rPr lang="sr-Latn-RS" dirty="0"/>
              <a:t>Mogući pristupi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Računanje rastojanja između dva grafa -</a:t>
            </a:r>
            <a:r>
              <a:rPr lang="en-US" dirty="0"/>
              <a:t>&gt;</a:t>
            </a:r>
            <a:r>
              <a:rPr lang="sr-Latn-RS" dirty="0"/>
              <a:t> algoritmi zasnovani na distanci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sr-Latn-RS" dirty="0"/>
              <a:t>Preko maksimalnog zajedničkog podgrafa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sr-Latn-RS" dirty="0"/>
              <a:t>Preko edit rastojanja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Transformisanje grafova u niz osobina -&gt; bilo koji algoritam koji radi nad data </a:t>
            </a:r>
            <a:r>
              <a:rPr lang="sr-Latn-RS" dirty="0" err="1"/>
              <a:t>frame</a:t>
            </a:r>
            <a:r>
              <a:rPr lang="sr-Latn-RS" dirty="0"/>
              <a:t>-om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sr-Latn-RS" dirty="0"/>
              <a:t>Računanje topoloških deskriptora grafa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sr-Latn-RS" dirty="0"/>
              <a:t>Pronalaženje čestih podgrafova</a:t>
            </a:r>
            <a:endParaRPr lang="en-US" dirty="0"/>
          </a:p>
        </p:txBody>
      </p:sp>
      <p:pic>
        <p:nvPicPr>
          <p:cNvPr id="4" name="Picture 2" descr="Purple molecule structure isolated on transparent background 55577346 PNG">
            <a:extLst>
              <a:ext uri="{FF2B5EF4-FFF2-40B4-BE49-F238E27FC236}">
                <a16:creationId xmlns:a16="http://schemas.microsoft.com/office/drawing/2014/main" id="{0346985B-024E-69BA-4A9E-23110150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251" y="2836704"/>
            <a:ext cx="3449940" cy="17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71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D9EA-C51A-2A5F-97E5-48A58C9B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Izomorfnost grafova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2DE2F-23BF-FE38-17D3-DDEA65BD4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351" y="2422060"/>
            <a:ext cx="6389130" cy="2263559"/>
          </a:xfrm>
        </p:spPr>
        <p:txBody>
          <a:bodyPr>
            <a:normAutofit/>
          </a:bodyPr>
          <a:lstStyle/>
          <a:p>
            <a:r>
              <a:rPr lang="sr-Latn-RS" dirty="0"/>
              <a:t>Kažemo da su dva grafa izomorfna ako možemo da preslikamo čvorove jednog u čvorove drugog, tako da su sve ivice očuvane i slikamo čvor isključivo u neki sa istom labelo</a:t>
            </a:r>
            <a:r>
              <a:rPr lang="en-US" dirty="0"/>
              <a:t>m</a:t>
            </a:r>
            <a:endParaRPr lang="sr-Latn-R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9007DDF-06B3-9E2F-110C-E0F72602E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1"/>
          <a:stretch>
            <a:fillRect/>
          </a:stretch>
        </p:blipFill>
        <p:spPr bwMode="auto">
          <a:xfrm>
            <a:off x="7349371" y="2096065"/>
            <a:ext cx="4361298" cy="19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4F317-4D06-9412-A131-319737512855}"/>
              </a:ext>
            </a:extLst>
          </p:cNvPr>
          <p:cNvSpPr txBox="1"/>
          <p:nvPr/>
        </p:nvSpPr>
        <p:spPr>
          <a:xfrm>
            <a:off x="867351" y="3969273"/>
            <a:ext cx="9881219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sr-Latn-RS" dirty="0"/>
              <a:t>Kažemo da je jedan graf podgrafski izomorfizam drugog ako je izomorfan nekom njegovom podgrafu</a:t>
            </a:r>
          </a:p>
          <a:p>
            <a:pPr marL="285750" indent="-285750">
              <a:spcAft>
                <a:spcPts val="15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sr-Latn-RS" dirty="0"/>
              <a:t>Najveći zajednički podgraf dva grafa je njihov zajednički podgraf izomorfizam sa najvećim mogućim brojem čvorova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0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118D-FDEC-F12A-7C25-C31BC625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Izomorfnost grafova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4D91-3A38-DF5A-BF64-704D62D36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5404"/>
            <a:ext cx="4824218" cy="3715592"/>
          </a:xfrm>
        </p:spPr>
        <p:txBody>
          <a:bodyPr/>
          <a:lstStyle/>
          <a:p>
            <a:r>
              <a:rPr lang="sr-Latn-RS" dirty="0"/>
              <a:t>Ulmanov algoritam za podgrafski izomorfizam: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Povezivanje svih parova čvorova sa istim labelama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Dodavanje parova koji se uklapaju u trenutni graf dok ne izgradimo ceo manji graf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6AB84-7BBA-7B62-BD42-BD4AB5CA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97" y="2286308"/>
            <a:ext cx="6426530" cy="3010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75F61-84B0-8B0E-FC7F-57F549918291}"/>
              </a:ext>
            </a:extLst>
          </p:cNvPr>
          <p:cNvSpPr txBox="1"/>
          <p:nvPr/>
        </p:nvSpPr>
        <p:spPr>
          <a:xfrm>
            <a:off x="913795" y="4688056"/>
            <a:ext cx="6192145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sr-Latn-RS" dirty="0"/>
              <a:t>Poboljšanje moguće heuristikama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sr-Latn-RS" dirty="0"/>
              <a:t>Postoji varijanta za najveći zajednički podgraf</a:t>
            </a:r>
          </a:p>
        </p:txBody>
      </p:sp>
    </p:spTree>
    <p:extLst>
      <p:ext uri="{BB962C8B-B14F-4D97-AF65-F5344CB8AC3E}">
        <p14:creationId xmlns:p14="http://schemas.microsoft.com/office/powerpoint/2010/main" val="28153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9B63-B91A-C4DF-AE8A-43E9D7E0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Izomorfnost grafova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640B1-EF17-320D-0D22-F72552785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10100144" cy="3416300"/>
              </a:xfrm>
            </p:spPr>
            <p:txBody>
              <a:bodyPr/>
              <a:lstStyle/>
              <a:p>
                <a:r>
                  <a:rPr lang="sr-Latn-RS" i="1" dirty="0"/>
                  <a:t>MCS(G1, G2) </a:t>
                </a:r>
                <a:r>
                  <a:rPr lang="sr-Latn-RS" dirty="0"/>
                  <a:t>– najveći zajednički podgraf od G1 i G2</a:t>
                </a:r>
              </a:p>
              <a:p>
                <a:r>
                  <a:rPr lang="en-US" i="1" dirty="0"/>
                  <a:t>Unnormalized non-matching measure:</a:t>
                </a:r>
                <a:r>
                  <a:rPr lang="sr-Latn-RS" i="1" dirty="0"/>
                  <a:t> </a:t>
                </a:r>
                <a:r>
                  <a:rPr lang="en-US" i="1" dirty="0"/>
                  <a:t>U</a:t>
                </a:r>
                <a:r>
                  <a:rPr lang="en-US" dirty="0"/>
                  <a:t>(</a:t>
                </a:r>
                <a:r>
                  <a:rPr lang="en-US" i="1" dirty="0"/>
                  <a:t>G</a:t>
                </a:r>
                <a:r>
                  <a:rPr lang="en-US" dirty="0"/>
                  <a:t>1</a:t>
                </a:r>
                <a:r>
                  <a:rPr lang="en-US" i="1" dirty="0"/>
                  <a:t>,G</a:t>
                </a:r>
                <a:r>
                  <a:rPr lang="en-US" dirty="0"/>
                  <a:t>2) = </a:t>
                </a:r>
                <a:r>
                  <a:rPr lang="en-US" i="1" dirty="0"/>
                  <a:t>|G</a:t>
                </a:r>
                <a:r>
                  <a:rPr lang="en-US" dirty="0"/>
                  <a:t>1</a:t>
                </a:r>
                <a:r>
                  <a:rPr lang="en-US" i="1" dirty="0"/>
                  <a:t>| </a:t>
                </a:r>
                <a:r>
                  <a:rPr lang="en-US" dirty="0"/>
                  <a:t>+ </a:t>
                </a:r>
                <a:r>
                  <a:rPr lang="en-US" i="1" dirty="0"/>
                  <a:t>|G</a:t>
                </a:r>
                <a:r>
                  <a:rPr lang="en-US" dirty="0"/>
                  <a:t>2</a:t>
                </a:r>
                <a:r>
                  <a:rPr lang="en-US" i="1" dirty="0"/>
                  <a:t>| − </a:t>
                </a:r>
                <a:r>
                  <a:rPr lang="en-US" dirty="0"/>
                  <a:t>2 </a:t>
                </a:r>
                <a:r>
                  <a:rPr lang="en-US" i="1" dirty="0"/>
                  <a:t>· |MCS</a:t>
                </a:r>
                <a:r>
                  <a:rPr lang="en-US" dirty="0"/>
                  <a:t>(</a:t>
                </a:r>
                <a:r>
                  <a:rPr lang="en-US" i="1" dirty="0"/>
                  <a:t>G</a:t>
                </a:r>
                <a:r>
                  <a:rPr lang="en-US" dirty="0"/>
                  <a:t>1</a:t>
                </a:r>
                <a:r>
                  <a:rPr lang="en-US" i="1" dirty="0"/>
                  <a:t>,G</a:t>
                </a:r>
                <a:r>
                  <a:rPr lang="en-US" dirty="0"/>
                  <a:t>2)</a:t>
                </a:r>
                <a:r>
                  <a:rPr lang="en-US" i="1" dirty="0"/>
                  <a:t>|</a:t>
                </a:r>
                <a:endParaRPr lang="sr-Latn-RS" i="1" dirty="0"/>
              </a:p>
              <a:p>
                <a:r>
                  <a:rPr lang="en-US" i="1" dirty="0"/>
                  <a:t>Union-normalized distance:</a:t>
                </a:r>
                <a:r>
                  <a:rPr lang="sr-Latn-RS" i="1" dirty="0"/>
                  <a:t> </a:t>
                </a:r>
                <a:r>
                  <a:rPr lang="en-US" i="1" dirty="0" err="1"/>
                  <a:t>UDist</a:t>
                </a:r>
                <a:r>
                  <a:rPr lang="en-US" dirty="0"/>
                  <a:t>(</a:t>
                </a:r>
                <a:r>
                  <a:rPr lang="en-US" i="1" dirty="0"/>
                  <a:t>G</a:t>
                </a:r>
                <a:r>
                  <a:rPr lang="en-US" dirty="0"/>
                  <a:t>1</a:t>
                </a:r>
                <a:r>
                  <a:rPr lang="en-US" i="1" dirty="0"/>
                  <a:t>,G</a:t>
                </a:r>
                <a:r>
                  <a:rPr lang="en-US" dirty="0"/>
                  <a:t>2)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i="1" dirty="0"/>
                          <m:t>|</m:t>
                        </m:r>
                        <m:r>
                          <m:rPr>
                            <m:nor/>
                          </m:rPr>
                          <a:rPr lang="en-US" i="1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1</m:t>
                        </m:r>
                        <m:r>
                          <m:rPr>
                            <m:nor/>
                          </m:rPr>
                          <a:rPr lang="en-US" i="1" dirty="0"/>
                          <m:t>| </m:t>
                        </m:r>
                        <m:r>
                          <m:rPr>
                            <m:nor/>
                          </m:rPr>
                          <a:rPr lang="en-US" dirty="0"/>
                          <m:t>+ </m:t>
                        </m:r>
                        <m:r>
                          <m:rPr>
                            <m:nor/>
                          </m:rPr>
                          <a:rPr lang="en-US" i="1" dirty="0"/>
                          <m:t>|</m:t>
                        </m:r>
                        <m:r>
                          <m:rPr>
                            <m:nor/>
                          </m:rPr>
                          <a:rPr lang="en-US" i="1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  <m:r>
                          <m:rPr>
                            <m:nor/>
                          </m:rPr>
                          <a:rPr lang="en-US" i="1" dirty="0"/>
                          <m:t>| − </m:t>
                        </m:r>
                        <m:r>
                          <m:rPr>
                            <m:nor/>
                          </m:rPr>
                          <a:rPr lang="en-US" dirty="0"/>
                          <m:t>2 </m:t>
                        </m:r>
                        <m:r>
                          <m:rPr>
                            <m:nor/>
                          </m:rPr>
                          <a:rPr lang="en-US" i="1" dirty="0"/>
                          <m:t>· |</m:t>
                        </m:r>
                        <m:r>
                          <m:rPr>
                            <m:nor/>
                          </m:rPr>
                          <a:rPr lang="en-US" i="1" dirty="0"/>
                          <m:t>MCS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1</m:t>
                        </m:r>
                        <m:r>
                          <m:rPr>
                            <m:nor/>
                          </m:rPr>
                          <a:rPr lang="en-US" i="1" dirty="0"/>
                          <m:t>,</m:t>
                        </m:r>
                        <m:r>
                          <m:rPr>
                            <m:nor/>
                          </m:rPr>
                          <a:rPr lang="en-US" i="1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2)</m:t>
                        </m:r>
                        <m:r>
                          <m:rPr>
                            <m:nor/>
                          </m:rPr>
                          <a:rPr lang="en-US" i="1" dirty="0"/>
                          <m:t>|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i="1" dirty="0"/>
                          <m:t>|</m:t>
                        </m:r>
                        <m:r>
                          <m:rPr>
                            <m:nor/>
                          </m:rPr>
                          <a:rPr lang="en-US" i="1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1</m:t>
                        </m:r>
                        <m:r>
                          <m:rPr>
                            <m:nor/>
                          </m:rPr>
                          <a:rPr lang="en-US" i="1" dirty="0"/>
                          <m:t>| </m:t>
                        </m:r>
                        <m:r>
                          <m:rPr>
                            <m:nor/>
                          </m:rPr>
                          <a:rPr lang="en-US" dirty="0"/>
                          <m:t>+ </m:t>
                        </m:r>
                        <m:r>
                          <m:rPr>
                            <m:nor/>
                          </m:rPr>
                          <a:rPr lang="en-US" i="1" dirty="0"/>
                          <m:t>|</m:t>
                        </m:r>
                        <m:r>
                          <m:rPr>
                            <m:nor/>
                          </m:rPr>
                          <a:rPr lang="en-US" i="1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  <m:r>
                          <m:rPr>
                            <m:nor/>
                          </m:rPr>
                          <a:rPr lang="en-US" i="1" dirty="0"/>
                          <m:t>| − |</m:t>
                        </m:r>
                        <m:r>
                          <m:rPr>
                            <m:nor/>
                          </m:rPr>
                          <a:rPr lang="en-US" i="1" dirty="0"/>
                          <m:t>MCS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1</m:t>
                        </m:r>
                        <m:r>
                          <m:rPr>
                            <m:nor/>
                          </m:rPr>
                          <a:rPr lang="en-US" i="1" dirty="0"/>
                          <m:t>,</m:t>
                        </m:r>
                        <m:r>
                          <m:rPr>
                            <m:nor/>
                          </m:rPr>
                          <a:rPr lang="en-US" i="1" dirty="0"/>
                          <m:t>G</m:t>
                        </m:r>
                        <m:r>
                          <m:rPr>
                            <m:nor/>
                          </m:rPr>
                          <a:rPr lang="en-US" dirty="0"/>
                          <m:t>2)</m:t>
                        </m:r>
                        <m:r>
                          <m:rPr>
                            <m:nor/>
                          </m:rPr>
                          <a:rPr lang="en-US" i="1" dirty="0"/>
                          <m:t>|</m:t>
                        </m:r>
                      </m:den>
                    </m:f>
                  </m:oMath>
                </a14:m>
                <a:endParaRPr lang="sr-Latn-RS" i="1" dirty="0"/>
              </a:p>
              <a:p>
                <a:r>
                  <a:rPr lang="en-US" i="1" dirty="0"/>
                  <a:t>Max-normalized distance:</a:t>
                </a:r>
                <a:r>
                  <a:rPr lang="sr-Latn-RS" i="1" dirty="0"/>
                  <a:t> </a:t>
                </a:r>
                <a:r>
                  <a:rPr lang="en-US" i="1" dirty="0" err="1"/>
                  <a:t>MDist</a:t>
                </a:r>
                <a:r>
                  <a:rPr lang="en-US" dirty="0"/>
                  <a:t>(</a:t>
                </a:r>
                <a:r>
                  <a:rPr lang="en-US" i="1" dirty="0"/>
                  <a:t>G</a:t>
                </a:r>
                <a:r>
                  <a:rPr lang="en-US" dirty="0"/>
                  <a:t>1</a:t>
                </a:r>
                <a:r>
                  <a:rPr lang="en-US" i="1" dirty="0"/>
                  <a:t>,G</a:t>
                </a:r>
                <a:r>
                  <a:rPr lang="en-US" dirty="0"/>
                  <a:t>2) = 1 </a:t>
                </a:r>
                <a:r>
                  <a:rPr lang="en-US" i="1" dirty="0"/>
                  <a:t>− </a:t>
                </a:r>
                <a:r>
                  <a:rPr lang="sr-Latn-RS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i="1"/>
                          <m:t>|</m:t>
                        </m:r>
                        <m:r>
                          <m:rPr>
                            <m:nor/>
                          </m:rPr>
                          <a:rPr lang="en-US" i="1"/>
                          <m:t>MCS</m:t>
                        </m:r>
                        <m:r>
                          <m:rPr>
                            <m:nor/>
                          </m:rPr>
                          <a:rPr lang="en-US"/>
                          <m:t>(</m:t>
                        </m:r>
                        <m:r>
                          <m:rPr>
                            <m:nor/>
                          </m:rPr>
                          <a:rPr lang="en-US" i="1"/>
                          <m:t>G</m:t>
                        </m:r>
                        <m:r>
                          <m:rPr>
                            <m:nor/>
                          </m:rPr>
                          <a:rPr lang="en-US"/>
                          <m:t>1</m:t>
                        </m:r>
                        <m:r>
                          <m:rPr>
                            <m:nor/>
                          </m:rPr>
                          <a:rPr lang="en-US" i="1"/>
                          <m:t>,</m:t>
                        </m:r>
                        <m:r>
                          <m:rPr>
                            <m:nor/>
                          </m:rPr>
                          <a:rPr lang="en-US" i="1"/>
                          <m:t>G</m:t>
                        </m:r>
                        <m:r>
                          <m:rPr>
                            <m:nor/>
                          </m:rPr>
                          <a:rPr lang="en-US"/>
                          <m:t>2)</m:t>
                        </m:r>
                        <m:r>
                          <m:rPr>
                            <m:nor/>
                          </m:rPr>
                          <a:rPr lang="en-US" i="1"/>
                          <m:t>|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/>
                          <m:t>max</m:t>
                        </m:r>
                        <m:r>
                          <m:rPr>
                            <m:nor/>
                          </m:rPr>
                          <a:rPr lang="en-US" i="1"/>
                          <m:t>{|</m:t>
                        </m:r>
                        <m:r>
                          <m:rPr>
                            <m:nor/>
                          </m:rPr>
                          <a:rPr lang="en-US" i="1"/>
                          <m:t>G</m:t>
                        </m:r>
                        <m:r>
                          <m:rPr>
                            <m:nor/>
                          </m:rPr>
                          <a:rPr lang="en-US"/>
                          <m:t>1</m:t>
                        </m:r>
                        <m:r>
                          <m:rPr>
                            <m:nor/>
                          </m:rPr>
                          <a:rPr lang="en-US" i="1"/>
                          <m:t>|, |</m:t>
                        </m:r>
                        <m:r>
                          <m:rPr>
                            <m:nor/>
                          </m:rPr>
                          <a:rPr lang="en-US" i="1"/>
                          <m:t>G</m:t>
                        </m:r>
                        <m:r>
                          <m:rPr>
                            <m:nor/>
                          </m:rPr>
                          <a:rPr lang="en-US"/>
                          <m:t>2</m:t>
                        </m:r>
                        <m:r>
                          <m:rPr>
                            <m:nor/>
                          </m:rPr>
                          <a:rPr lang="en-US" i="1"/>
                          <m:t>|}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640B1-EF17-320D-0D22-F72552785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10100144" cy="3416300"/>
              </a:xfrm>
              <a:blipFill>
                <a:blip r:embed="rId2"/>
                <a:stretch>
                  <a:fillRect l="-121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3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D429-9151-9321-5F4A-15A05AC1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rastojanje grafova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4561-1FD2-1FE7-285C-51FCA7BE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60" y="2445343"/>
            <a:ext cx="4302581" cy="3695136"/>
          </a:xfrm>
        </p:spPr>
        <p:txBody>
          <a:bodyPr/>
          <a:lstStyle/>
          <a:p>
            <a:r>
              <a:rPr lang="sr-Latn-RS" dirty="0"/>
              <a:t>Najmanje cena operacija koje su potrebne da transformišu jedan graf u drugi</a:t>
            </a:r>
          </a:p>
          <a:p>
            <a:r>
              <a:rPr lang="sr-Latn-RS" dirty="0"/>
              <a:t>Imamo cene: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Brisanja, ubacivanja i promene labela čvorova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sr-Latn-RS" dirty="0"/>
              <a:t>Brisanja i ubacivanja ivica</a:t>
            </a:r>
          </a:p>
          <a:p>
            <a:pPr marL="457200" lvl="1" indent="0">
              <a:buNone/>
            </a:pPr>
            <a:r>
              <a:rPr lang="sr-Latn-R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D8E8D-F769-238F-6E28-982286AB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986" y="2445343"/>
            <a:ext cx="6534486" cy="4229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3752C-DC52-A59A-72ED-C9C469311B55}"/>
              </a:ext>
            </a:extLst>
          </p:cNvPr>
          <p:cNvSpPr txBox="1"/>
          <p:nvPr/>
        </p:nvSpPr>
        <p:spPr>
          <a:xfrm>
            <a:off x="937860" y="4903669"/>
            <a:ext cx="4173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sr-Latn-RS" dirty="0"/>
              <a:t>Možemo da uspostavimo neki redosled operacija koji ne menja opštost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2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A154-CC30-D2DE-8C1F-AC46D68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Topološki deskriptori grafa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A9857D-7374-3BA8-6FE7-5750AD3BB3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sr-Latn-RS" dirty="0"/>
                  <a:t>Pretvaramo graf u listu osobina, nadamo se da tako enkodiramo važna svojstva</a:t>
                </a:r>
              </a:p>
              <a:p>
                <a:r>
                  <a:rPr lang="sr-Latn-RS" dirty="0"/>
                  <a:t>Neki popularni topološki deskriptori: 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i="1" dirty="0"/>
                  <a:t>Circuit Rank: </a:t>
                </a:r>
                <a:r>
                  <a:rPr lang="sr-Latn-RS" dirty="0"/>
                  <a:t>Broj skinutih ivica da bi graf postao acikličan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i="1" dirty="0"/>
                  <a:t>Estrada </a:t>
                </a:r>
                <a:r>
                  <a:rPr lang="sr-Latn-RS" dirty="0"/>
                  <a:t>indeks: </a:t>
                </a:r>
                <a:r>
                  <a:rPr lang="en-US" i="1" dirty="0"/>
                  <a:t>E</a:t>
                </a:r>
                <a:r>
                  <a:rPr lang="en-US" dirty="0"/>
                  <a:t>(</a:t>
                </a:r>
                <a:r>
                  <a:rPr lang="en-US" i="1" dirty="0"/>
                  <a:t>G</a:t>
                </a:r>
                <a:r>
                  <a:rPr lang="en-US" dirty="0"/>
                  <a:t>) =</a:t>
                </a:r>
                <a:r>
                  <a:rPr lang="sr-Latn-R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sr-Latn-RS" dirty="0"/>
                  <a:t>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r-Latn-RS" dirty="0"/>
                  <a:t> </a:t>
                </a:r>
                <a:r>
                  <a:rPr lang="en-US" dirty="0" err="1"/>
                  <a:t>su</a:t>
                </a:r>
                <a:r>
                  <a:rPr lang="en-US" dirty="0"/>
                  <a:t> </a:t>
                </a:r>
                <a:r>
                  <a:rPr lang="en-US" dirty="0" err="1"/>
                  <a:t>sopstvene</a:t>
                </a:r>
                <a:r>
                  <a:rPr lang="en-US" dirty="0"/>
                  <a:t> </a:t>
                </a:r>
                <a:r>
                  <a:rPr lang="en-US" dirty="0" err="1"/>
                  <a:t>vrednosti</a:t>
                </a:r>
                <a:r>
                  <a:rPr lang="en-US" dirty="0"/>
                  <a:t> </a:t>
                </a:r>
                <a:r>
                  <a:rPr lang="en-US" dirty="0" err="1"/>
                  <a:t>matrice</a:t>
                </a:r>
                <a:r>
                  <a:rPr lang="en-US" dirty="0"/>
                  <a:t> </a:t>
                </a:r>
                <a:r>
                  <a:rPr lang="en-US" dirty="0" err="1"/>
                  <a:t>povezanosti</a:t>
                </a:r>
                <a:r>
                  <a:rPr lang="en-US" dirty="0"/>
                  <a:t>)</a:t>
                </a:r>
                <a:endParaRPr lang="sr-Latn-RS" dirty="0"/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i="1" dirty="0"/>
                  <a:t>Randic</a:t>
                </a:r>
                <a:r>
                  <a:rPr lang="sr-Latn-RS" dirty="0"/>
                  <a:t> indeks: </a:t>
                </a:r>
                <a:r>
                  <a:rPr lang="en-US" i="1" dirty="0"/>
                  <a:t>R</a:t>
                </a:r>
                <a:r>
                  <a:rPr lang="en-US" dirty="0"/>
                  <a:t>(</a:t>
                </a:r>
                <a:r>
                  <a:rPr lang="en-US" i="1" dirty="0"/>
                  <a:t>G</a:t>
                </a:r>
                <a:r>
                  <a:rPr lang="en-US" dirty="0"/>
                  <a:t>) =</a:t>
                </a:r>
                <a:r>
                  <a:rPr lang="sr-Latn-R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/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sr-Latn-RS" dirty="0"/>
                  <a:t> 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r-Latn-RS" dirty="0"/>
                  <a:t> je stepen čvora </a:t>
                </a:r>
                <a:r>
                  <a:rPr lang="sr-Latn-RS" i="1" dirty="0"/>
                  <a:t>i</a:t>
                </a:r>
                <a:r>
                  <a:rPr lang="sr-Latn-RS" dirty="0"/>
                  <a:t> grafa G</a:t>
                </a:r>
                <a:r>
                  <a:rPr lang="en-US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sr-Latn-RS" i="1" dirty="0"/>
                  <a:t>Weiner, Morgan, </a:t>
                </a:r>
                <a:r>
                  <a:rPr lang="sr-Latn-RS" i="1" dirty="0" err="1"/>
                  <a:t>Balaban</a:t>
                </a:r>
                <a:r>
                  <a:rPr lang="sr-Latn-RS" i="1" dirty="0"/>
                  <a:t> </a:t>
                </a:r>
                <a:r>
                  <a:rPr lang="sr-Latn-RS" dirty="0"/>
                  <a:t>indeksi…</a:t>
                </a:r>
              </a:p>
              <a:p>
                <a:r>
                  <a:rPr lang="sr-Latn-RS" dirty="0"/>
                  <a:t>Ali može i mnogo jednostavnije: broj čvorova, broj ivica, najveći/najmanji stepen čvora, broj komponenti grafa, dijametar grafa…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A9857D-7374-3BA8-6FE7-5750AD3BB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94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2DFE-CF60-B764-8BCF-37AF9DE0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Pronalaženje čestih podgrafova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40BF-460D-FCB7-3E25-0701A5D20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61618"/>
            <a:ext cx="4689624" cy="3931920"/>
          </a:xfrm>
        </p:spPr>
        <p:txBody>
          <a:bodyPr/>
          <a:lstStyle/>
          <a:p>
            <a:r>
              <a:rPr lang="sr-Latn-RS" dirty="0"/>
              <a:t>Koristimo apriori algoritam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DAA0FE-AD0C-6C84-48F4-57E7C672F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3" b="5075"/>
          <a:stretch>
            <a:fillRect/>
          </a:stretch>
        </p:blipFill>
        <p:spPr bwMode="auto">
          <a:xfrm>
            <a:off x="900806" y="2727624"/>
            <a:ext cx="4855618" cy="333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2D043-BF47-FD92-8834-0E09462A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567" y="2261618"/>
            <a:ext cx="5988358" cy="3664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6629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4066</TotalTime>
  <Words>1044</Words>
  <Application>Microsoft Office PowerPoint</Application>
  <PresentationFormat>Widescreen</PresentationFormat>
  <Paragraphs>132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Century Gothic</vt:lpstr>
      <vt:lpstr>Wingdings</vt:lpstr>
      <vt:lpstr>Wingdings 3</vt:lpstr>
      <vt:lpstr>Ion Boardroom</vt:lpstr>
      <vt:lpstr>Istraživanje podataka nad grafovima</vt:lpstr>
      <vt:lpstr>Uvod</vt:lpstr>
      <vt:lpstr>Uvod</vt:lpstr>
      <vt:lpstr>Izomorfnost grafova</vt:lpstr>
      <vt:lpstr>Izomorfnost grafova</vt:lpstr>
      <vt:lpstr>Izomorfnost grafova</vt:lpstr>
      <vt:lpstr>Edit rastojanje grafova</vt:lpstr>
      <vt:lpstr>Topološki deskriptori grafa</vt:lpstr>
      <vt:lpstr>Pronalaženje čestih podgrafova</vt:lpstr>
      <vt:lpstr>Pronalaženje čestih podgrafova</vt:lpstr>
      <vt:lpstr>Rezultati</vt:lpstr>
      <vt:lpstr>Rezultati</vt:lpstr>
      <vt:lpstr>Rezultati</vt:lpstr>
      <vt:lpstr>Problemi</vt:lpstr>
      <vt:lpstr>Grafovske neuronske mreže (GNNs)</vt:lpstr>
      <vt:lpstr>Graph Convolutional Networks (GCNs)</vt:lpstr>
      <vt:lpstr>Graph Convolutional Networks (GCNs)</vt:lpstr>
      <vt:lpstr>Aggregate</vt:lpstr>
      <vt:lpstr>Update</vt:lpstr>
      <vt:lpstr>Graph Attention Networks (GATs)</vt:lpstr>
      <vt:lpstr>Pooling</vt:lpstr>
      <vt:lpstr>Modifikacije</vt:lpstr>
      <vt:lpstr>Primene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Marko Cvijetinovic</dc:creator>
  <cp:lastModifiedBy>Marko Cvijetinovic</cp:lastModifiedBy>
  <cp:revision>218</cp:revision>
  <dcterms:created xsi:type="dcterms:W3CDTF">2026-01-28T21:23:39Z</dcterms:created>
  <dcterms:modified xsi:type="dcterms:W3CDTF">2026-02-02T00:00:18Z</dcterms:modified>
</cp:coreProperties>
</file>